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F41519-40F5-47B5-95DB-0FA1AD160043}">
  <a:tblStyle styleId="{15F41519-40F5-47B5-95DB-0FA1AD16004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enturyGothic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c9a0651b6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5c9a0651b6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ca5c5c19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ca5c5c19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c9a0651b6_2_3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5c9a0651b6_2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c9a0651b6_2_3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5c9a0651b6_2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c9a0651b6_2_4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5c9a0651b6_2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c9a0651b6_2_4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5c9a0651b6_2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c9a0651b6_2_3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5c9a0651b6_2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c9a0651b6_2_3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5c9a0651b6_2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ca5c5c19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ca5c5c19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ca5c5c19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ca5c5c19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ca5c5c19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ca5c5c19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c9a0651b6_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5c9a0651b6_2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5c9a0651b6_2_2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c9a0651b6_2_4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5c9a0651b6_2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c9a0651b6_2_4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5c9a0651b6_2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c9a0651b6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5c9a0651b6_2_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5c9a0651b6_2_2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c9a0651b6_2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5c9a0651b6_2_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c9a0651b6_2_2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c9a0651b6_2_2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5c9a0651b6_2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c9a0651b6_2_2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5c9a0651b6_2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c9a0651b6_2_3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5c9a0651b6_2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ca5c5c19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ca5c5c19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c9a0651b6_2_3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5c9a0651b6_2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 rot="5400000">
            <a:off x="7619238" y="134416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84" name="Google Shape;84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1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16"/>
          <p:cNvSpPr txBox="1"/>
          <p:nvPr>
            <p:ph type="title"/>
          </p:nvPr>
        </p:nvSpPr>
        <p:spPr>
          <a:xfrm>
            <a:off x="866216" y="1270000"/>
            <a:ext cx="2898850" cy="1301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6"/>
          <p:cNvSpPr/>
          <p:nvPr>
            <p:ph idx="2" type="pic"/>
          </p:nvPr>
        </p:nvSpPr>
        <p:spPr>
          <a:xfrm>
            <a:off x="4910902" y="857250"/>
            <a:ext cx="2420395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03" name="Google Shape;103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1" name="Google Shape;111;p1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2" name="Google Shape;112;p17"/>
          <p:cNvSpPr txBox="1"/>
          <p:nvPr/>
        </p:nvSpPr>
        <p:spPr>
          <a:xfrm>
            <a:off x="661174" y="455502"/>
            <a:ext cx="601434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13" name="Google Shape;113;p17"/>
          <p:cNvSpPr txBox="1"/>
          <p:nvPr/>
        </p:nvSpPr>
        <p:spPr>
          <a:xfrm>
            <a:off x="7413344" y="1960340"/>
            <a:ext cx="489572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1186408" y="736600"/>
            <a:ext cx="6340430" cy="202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459459" y="2759075"/>
            <a:ext cx="5798414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866215" y="3771899"/>
            <a:ext cx="6933673" cy="74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7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866215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9" name="Google Shape;129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7" name="Google Shape;137;p19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9" name="Google Shape;139;p19"/>
          <p:cNvSpPr txBox="1"/>
          <p:nvPr>
            <p:ph type="title"/>
          </p:nvPr>
        </p:nvSpPr>
        <p:spPr>
          <a:xfrm>
            <a:off x="866215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5171669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1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866215" y="1952625"/>
            <a:ext cx="3618868" cy="25622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2" type="body"/>
          </p:nvPr>
        </p:nvSpPr>
        <p:spPr>
          <a:xfrm>
            <a:off x="4656534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55" name="Google Shape;155;p21"/>
          <p:cNvSpPr txBox="1"/>
          <p:nvPr>
            <p:ph idx="2" type="body"/>
          </p:nvPr>
        </p:nvSpPr>
        <p:spPr>
          <a:xfrm>
            <a:off x="866215" y="2384822"/>
            <a:ext cx="3618868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3" type="body"/>
          </p:nvPr>
        </p:nvSpPr>
        <p:spPr>
          <a:xfrm>
            <a:off x="4656534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57" name="Google Shape;157;p21"/>
          <p:cNvSpPr txBox="1"/>
          <p:nvPr>
            <p:ph idx="4" type="body"/>
          </p:nvPr>
        </p:nvSpPr>
        <p:spPr>
          <a:xfrm>
            <a:off x="4656534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158" name="Google Shape;158;p21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68" name="Google Shape;168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7" name="Google Shape;177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8" name="Google Shape;178;p23"/>
          <p:cNvSpPr txBox="1"/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4335860" y="1085850"/>
            <a:ext cx="389254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866215" y="2346960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81" name="Google Shape;181;p2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87" name="Google Shape;187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5" name="Google Shape;195;p2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6" name="Google Shape;196;p24"/>
          <p:cNvSpPr txBox="1"/>
          <p:nvPr>
            <p:ph type="title"/>
          </p:nvPr>
        </p:nvSpPr>
        <p:spPr>
          <a:xfrm>
            <a:off x="866215" y="3727445"/>
            <a:ext cx="6619244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4"/>
          <p:cNvSpPr/>
          <p:nvPr>
            <p:ph idx="2" type="pic"/>
          </p:nvPr>
        </p:nvSpPr>
        <p:spPr>
          <a:xfrm>
            <a:off x="866215" y="514350"/>
            <a:ext cx="6619244" cy="25717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66215" y="4152499"/>
            <a:ext cx="6619244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99" name="Google Shape;199;p24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2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05" name="Google Shape;205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3" name="Google Shape;213;p2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4" name="Google Shape;214;p25"/>
          <p:cNvSpPr txBox="1"/>
          <p:nvPr>
            <p:ph type="title"/>
          </p:nvPr>
        </p:nvSpPr>
        <p:spPr>
          <a:xfrm>
            <a:off x="861599" y="797563"/>
            <a:ext cx="6623862" cy="102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866215" y="2657475"/>
            <a:ext cx="6619244" cy="185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6" name="Google Shape;216;p25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22" name="Google Shape;222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0" name="Google Shape;230;p2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1" name="Google Shape;231;p26"/>
          <p:cNvSpPr txBox="1"/>
          <p:nvPr>
            <p:ph type="title"/>
          </p:nvPr>
        </p:nvSpPr>
        <p:spPr>
          <a:xfrm>
            <a:off x="866215" y="1778000"/>
            <a:ext cx="6619245" cy="13668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866215" y="3768725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2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866215" y="1952627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40" name="Google Shape;240;p27"/>
          <p:cNvSpPr txBox="1"/>
          <p:nvPr>
            <p:ph idx="2" type="body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1" name="Google Shape;241;p27"/>
          <p:cNvSpPr txBox="1"/>
          <p:nvPr>
            <p:ph idx="3" type="body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42" name="Google Shape;242;p27"/>
          <p:cNvSpPr txBox="1"/>
          <p:nvPr>
            <p:ph idx="4" type="body"/>
          </p:nvPr>
        </p:nvSpPr>
        <p:spPr>
          <a:xfrm>
            <a:off x="3384541" y="2384822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43" name="Google Shape;243;p27"/>
          <p:cNvSpPr txBox="1"/>
          <p:nvPr>
            <p:ph idx="5" type="body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44" name="Google Shape;244;p27"/>
          <p:cNvSpPr txBox="1"/>
          <p:nvPr>
            <p:ph idx="6" type="body"/>
          </p:nvPr>
        </p:nvSpPr>
        <p:spPr>
          <a:xfrm>
            <a:off x="5916247" y="2384821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245" name="Google Shape;245;p27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27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27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27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866215" y="3399633"/>
            <a:ext cx="228782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53" name="Google Shape;253;p28"/>
          <p:cNvSpPr/>
          <p:nvPr>
            <p:ph idx="2" type="pic"/>
          </p:nvPr>
        </p:nvSpPr>
        <p:spPr>
          <a:xfrm>
            <a:off x="1000915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54" name="Google Shape;254;p28"/>
          <p:cNvSpPr txBox="1"/>
          <p:nvPr>
            <p:ph idx="3" type="body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5" name="Google Shape;255;p28"/>
          <p:cNvSpPr txBox="1"/>
          <p:nvPr>
            <p:ph idx="4" type="body"/>
          </p:nvPr>
        </p:nvSpPr>
        <p:spPr>
          <a:xfrm>
            <a:off x="3426649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56" name="Google Shape;256;p28"/>
          <p:cNvSpPr/>
          <p:nvPr>
            <p:ph idx="5" type="pic"/>
          </p:nvPr>
        </p:nvSpPr>
        <p:spPr>
          <a:xfrm>
            <a:off x="3561346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57" name="Google Shape;257;p28"/>
          <p:cNvSpPr txBox="1"/>
          <p:nvPr>
            <p:ph idx="6" type="body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58" name="Google Shape;258;p28"/>
          <p:cNvSpPr txBox="1"/>
          <p:nvPr>
            <p:ph idx="7" type="body"/>
          </p:nvPr>
        </p:nvSpPr>
        <p:spPr>
          <a:xfrm>
            <a:off x="5987081" y="3399634"/>
            <a:ext cx="2288321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259" name="Google Shape;259;p28"/>
          <p:cNvSpPr/>
          <p:nvPr>
            <p:ph idx="8" type="pic"/>
          </p:nvPr>
        </p:nvSpPr>
        <p:spPr>
          <a:xfrm>
            <a:off x="6122273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60" name="Google Shape;260;p28"/>
          <p:cNvSpPr txBox="1"/>
          <p:nvPr>
            <p:ph idx="9" type="body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261" name="Google Shape;261;p28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8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28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1" type="ftr"/>
          </p:nvPr>
        </p:nvSpPr>
        <p:spPr>
          <a:xfrm>
            <a:off x="420833" y="4793878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866215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 rot="5400000">
            <a:off x="2894725" y="-75885"/>
            <a:ext cx="2562225" cy="6619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idx="10" type="dt"/>
          </p:nvPr>
        </p:nvSpPr>
        <p:spPr>
          <a:xfrm>
            <a:off x="8021579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29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29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4" name="Google Shape;274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3" name="Google Shape;283;p3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4" name="Google Shape;284;p30"/>
          <p:cNvSpPr txBox="1"/>
          <p:nvPr>
            <p:ph type="title"/>
          </p:nvPr>
        </p:nvSpPr>
        <p:spPr>
          <a:xfrm rot="5400000">
            <a:off x="5186942" y="2210835"/>
            <a:ext cx="3561443" cy="10574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 rot="5400000">
            <a:off x="1431504" y="393562"/>
            <a:ext cx="3561443" cy="46920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286" name="Google Shape;286;p30"/>
          <p:cNvSpPr txBox="1"/>
          <p:nvPr>
            <p:ph idx="10" type="dt"/>
          </p:nvPr>
        </p:nvSpPr>
        <p:spPr>
          <a:xfrm>
            <a:off x="7989828" y="4793878"/>
            <a:ext cx="744101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30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1" name="Google Shape;61;p13"/>
          <p:cNvSpPr txBox="1"/>
          <p:nvPr>
            <p:ph type="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866215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420832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pdf/2007.0923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2007.09236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arxiv.org/pdf/2007.0923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hyperlink" Target="https://arxiv.org/pdf/2007.09236" TargetMode="External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type="ctrTitle"/>
          </p:nvPr>
        </p:nvSpPr>
        <p:spPr>
          <a:xfrm>
            <a:off x="488576" y="484094"/>
            <a:ext cx="4794995" cy="2435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1" lang="en" sz="3600"/>
              <a:t>Multi-Task Federated Learning for Personalized Deep Neural Networks</a:t>
            </a:r>
            <a:endParaRPr/>
          </a:p>
        </p:txBody>
      </p:sp>
      <p:sp>
        <p:nvSpPr>
          <p:cNvPr id="295" name="Google Shape;295;p31"/>
          <p:cNvSpPr txBox="1"/>
          <p:nvPr>
            <p:ph idx="1" type="subTitle"/>
          </p:nvPr>
        </p:nvSpPr>
        <p:spPr>
          <a:xfrm>
            <a:off x="574864" y="3182471"/>
            <a:ext cx="3257548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b="1" lang="en" u="sng">
                <a:solidFill>
                  <a:schemeClr val="lt1"/>
                </a:solidFill>
              </a:rPr>
              <a:t>TEAM -6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r>
              <a:rPr b="1" lang="en">
                <a:solidFill>
                  <a:schemeClr val="lt1"/>
                </a:solidFill>
              </a:rPr>
              <a:t>DEEPTI SINHA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r>
              <a:rPr b="1" lang="en">
                <a:solidFill>
                  <a:schemeClr val="lt1"/>
                </a:solidFill>
              </a:rPr>
              <a:t>MADHURA KADABA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r>
              <a:rPr b="1" lang="en">
                <a:solidFill>
                  <a:schemeClr val="lt1"/>
                </a:solidFill>
              </a:rPr>
              <a:t>PRAJNA 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r>
              <a:rPr b="1" lang="en">
                <a:solidFill>
                  <a:schemeClr val="lt1"/>
                </a:solidFill>
              </a:rPr>
              <a:t>SARTHAK SHARMA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78571"/>
              <a:buNone/>
            </a:pPr>
            <a:r>
              <a:rPr b="1" lang="en">
                <a:solidFill>
                  <a:schemeClr val="lt1"/>
                </a:solidFill>
              </a:rPr>
              <a:t>SUBIN PILLAI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descr="Boost Your AI Workflows with Federated Learning Enabled by NVIDIA FLARE |  NVIDIA Technical Blog"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087" y="1565027"/>
            <a:ext cx="3030337" cy="170709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/>
        </p:nvSpPr>
        <p:spPr>
          <a:xfrm>
            <a:off x="5804647" y="4018883"/>
            <a:ext cx="28956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IISc FACULTY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PROF. CHANDRAMANI SINGH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0" title="perPartitionLableDistribution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3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DETAILS (DNN with private BN)</a:t>
            </a:r>
            <a:endParaRPr sz="1100"/>
          </a:p>
        </p:txBody>
      </p:sp>
      <p:sp>
        <p:nvSpPr>
          <p:cNvPr id="393" name="Google Shape;393;p41"/>
          <p:cNvSpPr txBox="1"/>
          <p:nvPr/>
        </p:nvSpPr>
        <p:spPr>
          <a:xfrm>
            <a:off x="356347" y="1500310"/>
            <a:ext cx="3065929" cy="438581"/>
          </a:xfrm>
          <a:prstGeom prst="rect">
            <a:avLst/>
          </a:prstGeom>
          <a:solidFill>
            <a:srgbClr val="F7D6F5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Fully-connected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(Input dims:784, Output dims: 200)</a:t>
            </a:r>
            <a:endParaRPr sz="1100"/>
          </a:p>
        </p:txBody>
      </p:sp>
      <p:sp>
        <p:nvSpPr>
          <p:cNvPr id="394" name="Google Shape;394;p41"/>
          <p:cNvSpPr txBox="1"/>
          <p:nvPr/>
        </p:nvSpPr>
        <p:spPr>
          <a:xfrm>
            <a:off x="999565" y="3154865"/>
            <a:ext cx="1517277" cy="253915"/>
          </a:xfrm>
          <a:prstGeom prst="rect">
            <a:avLst/>
          </a:prstGeom>
          <a:solidFill>
            <a:srgbClr val="EAE0FC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activation</a:t>
            </a:r>
            <a:endParaRPr sz="1100"/>
          </a:p>
        </p:txBody>
      </p:sp>
      <p:sp>
        <p:nvSpPr>
          <p:cNvPr id="395" name="Google Shape;395;p41"/>
          <p:cNvSpPr txBox="1"/>
          <p:nvPr/>
        </p:nvSpPr>
        <p:spPr>
          <a:xfrm>
            <a:off x="356347" y="2693250"/>
            <a:ext cx="3065929" cy="438581"/>
          </a:xfrm>
          <a:prstGeom prst="rect">
            <a:avLst/>
          </a:prstGeom>
          <a:solidFill>
            <a:srgbClr val="F7D6F5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Fully-connected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(Input dims:200, Output dims: 200)</a:t>
            </a:r>
            <a:endParaRPr sz="1100"/>
          </a:p>
        </p:txBody>
      </p:sp>
      <p:sp>
        <p:nvSpPr>
          <p:cNvPr id="396" name="Google Shape;396;p41"/>
          <p:cNvSpPr txBox="1"/>
          <p:nvPr/>
        </p:nvSpPr>
        <p:spPr>
          <a:xfrm>
            <a:off x="999565" y="1960686"/>
            <a:ext cx="1517277" cy="253915"/>
          </a:xfrm>
          <a:prstGeom prst="rect">
            <a:avLst/>
          </a:prstGeom>
          <a:solidFill>
            <a:srgbClr val="EAE0FC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activation</a:t>
            </a:r>
            <a:endParaRPr sz="1100"/>
          </a:p>
        </p:txBody>
      </p:sp>
      <p:sp>
        <p:nvSpPr>
          <p:cNvPr id="397" name="Google Shape;397;p41"/>
          <p:cNvSpPr txBox="1"/>
          <p:nvPr/>
        </p:nvSpPr>
        <p:spPr>
          <a:xfrm>
            <a:off x="356346" y="3427375"/>
            <a:ext cx="3065929" cy="438581"/>
          </a:xfrm>
          <a:prstGeom prst="rect">
            <a:avLst/>
          </a:prstGeom>
          <a:solidFill>
            <a:srgbClr val="F7D6F5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Fully-connected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(Input dims:200, Output dims: 10)</a:t>
            </a:r>
            <a:endParaRPr sz="1100"/>
          </a:p>
        </p:txBody>
      </p:sp>
      <p:sp>
        <p:nvSpPr>
          <p:cNvPr id="398" name="Google Shape;398;p41"/>
          <p:cNvSpPr txBox="1"/>
          <p:nvPr/>
        </p:nvSpPr>
        <p:spPr>
          <a:xfrm>
            <a:off x="356347" y="2240190"/>
            <a:ext cx="3065928" cy="438581"/>
          </a:xfrm>
          <a:prstGeom prst="rect">
            <a:avLst/>
          </a:prstGeom>
          <a:solidFill>
            <a:srgbClr val="F9DED7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Batch Normalization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(dim: 200)</a:t>
            </a:r>
            <a:endParaRPr sz="1100"/>
          </a:p>
        </p:txBody>
      </p:sp>
      <p:sp>
        <p:nvSpPr>
          <p:cNvPr id="399" name="Google Shape;399;p41"/>
          <p:cNvSpPr/>
          <p:nvPr/>
        </p:nvSpPr>
        <p:spPr>
          <a:xfrm>
            <a:off x="1277480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1620380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41"/>
          <p:cNvSpPr/>
          <p:nvPr/>
        </p:nvSpPr>
        <p:spPr>
          <a:xfrm>
            <a:off x="1966643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2308421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41"/>
          <p:cNvSpPr/>
          <p:nvPr/>
        </p:nvSpPr>
        <p:spPr>
          <a:xfrm>
            <a:off x="2990858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2651321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88535" y="653975"/>
            <a:ext cx="407557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 x28 Grey Scale image (MNIST) serialized as 784x1</a:t>
            </a:r>
            <a:endParaRPr sz="1100"/>
          </a:p>
        </p:txBody>
      </p:sp>
      <p:sp>
        <p:nvSpPr>
          <p:cNvPr id="406" name="Google Shape;406;p41"/>
          <p:cNvSpPr/>
          <p:nvPr/>
        </p:nvSpPr>
        <p:spPr>
          <a:xfrm>
            <a:off x="569269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918892" y="859655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8" name="Google Shape;408;p41"/>
          <p:cNvCxnSpPr/>
          <p:nvPr/>
        </p:nvCxnSpPr>
        <p:spPr>
          <a:xfrm>
            <a:off x="1792951" y="3887495"/>
            <a:ext cx="0" cy="39544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" name="Google Shape;409;p41"/>
          <p:cNvSpPr/>
          <p:nvPr/>
        </p:nvSpPr>
        <p:spPr>
          <a:xfrm>
            <a:off x="978288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1321188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1667451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2009229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2691666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2352129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270077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619700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41"/>
          <p:cNvSpPr/>
          <p:nvPr/>
        </p:nvSpPr>
        <p:spPr>
          <a:xfrm>
            <a:off x="3385316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3045778" y="4291893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2048445" y="4076752"/>
            <a:ext cx="1882582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10x1 output array</a:t>
            </a:r>
            <a:endParaRPr sz="1100"/>
          </a:p>
        </p:txBody>
      </p:sp>
      <p:sp>
        <p:nvSpPr>
          <p:cNvPr id="420" name="Google Shape;420;p41"/>
          <p:cNvSpPr/>
          <p:nvPr/>
        </p:nvSpPr>
        <p:spPr>
          <a:xfrm>
            <a:off x="6250651" y="565613"/>
            <a:ext cx="345141" cy="300318"/>
          </a:xfrm>
          <a:prstGeom prst="rect">
            <a:avLst/>
          </a:prstGeom>
          <a:solidFill>
            <a:srgbClr val="8BFDF8"/>
          </a:solidFill>
          <a:ln cap="rnd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6078080" y="606656"/>
            <a:ext cx="345141" cy="300318"/>
          </a:xfrm>
          <a:prstGeom prst="rect">
            <a:avLst/>
          </a:prstGeom>
          <a:solidFill>
            <a:srgbClr val="C2F6B0"/>
          </a:solidFill>
          <a:ln cap="rnd" cmpd="sng" w="190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41"/>
          <p:cNvSpPr/>
          <p:nvPr/>
        </p:nvSpPr>
        <p:spPr>
          <a:xfrm>
            <a:off x="5851794" y="640565"/>
            <a:ext cx="345141" cy="300318"/>
          </a:xfrm>
          <a:prstGeom prst="rect">
            <a:avLst/>
          </a:prstGeom>
          <a:gradFill>
            <a:gsLst>
              <a:gs pos="0">
                <a:srgbClr val="F9E3E7"/>
              </a:gs>
              <a:gs pos="100000">
                <a:srgbClr val="E97C9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6234944" y="882856"/>
            <a:ext cx="275778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 x32x3 RGB image (CIFAR10)</a:t>
            </a:r>
            <a:endParaRPr sz="1100"/>
          </a:p>
        </p:txBody>
      </p:sp>
      <p:sp>
        <p:nvSpPr>
          <p:cNvPr id="424" name="Google Shape;424;p41"/>
          <p:cNvSpPr txBox="1"/>
          <p:nvPr/>
        </p:nvSpPr>
        <p:spPr>
          <a:xfrm>
            <a:off x="4262721" y="1178470"/>
            <a:ext cx="4450971" cy="253916"/>
          </a:xfrm>
          <a:prstGeom prst="rect">
            <a:avLst/>
          </a:prstGeom>
          <a:solidFill>
            <a:srgbClr val="B3EBFF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 layer: Input channels: 3, output channels: 32,Filter: 3</a:t>
            </a:r>
            <a:endParaRPr sz="1100"/>
          </a:p>
        </p:txBody>
      </p:sp>
      <p:sp>
        <p:nvSpPr>
          <p:cNvPr id="425" name="Google Shape;425;p41"/>
          <p:cNvSpPr txBox="1"/>
          <p:nvPr/>
        </p:nvSpPr>
        <p:spPr>
          <a:xfrm>
            <a:off x="5837153" y="1442195"/>
            <a:ext cx="1517277" cy="253915"/>
          </a:xfrm>
          <a:prstGeom prst="rect">
            <a:avLst/>
          </a:prstGeom>
          <a:solidFill>
            <a:srgbClr val="EAE0FC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activation</a:t>
            </a:r>
            <a:endParaRPr sz="1100"/>
          </a:p>
        </p:txBody>
      </p:sp>
      <p:sp>
        <p:nvSpPr>
          <p:cNvPr id="426" name="Google Shape;426;p41"/>
          <p:cNvSpPr txBox="1"/>
          <p:nvPr/>
        </p:nvSpPr>
        <p:spPr>
          <a:xfrm>
            <a:off x="5062828" y="1963738"/>
            <a:ext cx="3065928" cy="253915"/>
          </a:xfrm>
          <a:prstGeom prst="rect">
            <a:avLst/>
          </a:prstGeom>
          <a:solidFill>
            <a:srgbClr val="F9DED7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Batch Normalization layer (dim: 32)</a:t>
            </a:r>
            <a:endParaRPr sz="1100"/>
          </a:p>
        </p:txBody>
      </p:sp>
      <p:sp>
        <p:nvSpPr>
          <p:cNvPr id="427" name="Google Shape;427;p41"/>
          <p:cNvSpPr txBox="1"/>
          <p:nvPr/>
        </p:nvSpPr>
        <p:spPr>
          <a:xfrm>
            <a:off x="5492757" y="1702967"/>
            <a:ext cx="2321859" cy="253915"/>
          </a:xfrm>
          <a:prstGeom prst="rect">
            <a:avLst/>
          </a:prstGeom>
          <a:solidFill>
            <a:srgbClr val="DAF9CF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Pool 2x2</a:t>
            </a:r>
            <a:endParaRPr sz="1100"/>
          </a:p>
        </p:txBody>
      </p:sp>
      <p:sp>
        <p:nvSpPr>
          <p:cNvPr id="428" name="Google Shape;428;p41"/>
          <p:cNvSpPr txBox="1"/>
          <p:nvPr/>
        </p:nvSpPr>
        <p:spPr>
          <a:xfrm>
            <a:off x="4262725" y="2241175"/>
            <a:ext cx="4730100" cy="253800"/>
          </a:xfrm>
          <a:prstGeom prst="rect">
            <a:avLst/>
          </a:prstGeom>
          <a:solidFill>
            <a:srgbClr val="B3EBFF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 layer: Input channels: 32, output channels: 64,Filter:3</a:t>
            </a:r>
            <a:endParaRPr sz="1100"/>
          </a:p>
        </p:txBody>
      </p:sp>
      <p:sp>
        <p:nvSpPr>
          <p:cNvPr id="429" name="Google Shape;429;p41"/>
          <p:cNvSpPr txBox="1"/>
          <p:nvPr/>
        </p:nvSpPr>
        <p:spPr>
          <a:xfrm>
            <a:off x="5837153" y="2504910"/>
            <a:ext cx="1517277" cy="253915"/>
          </a:xfrm>
          <a:prstGeom prst="rect">
            <a:avLst/>
          </a:prstGeom>
          <a:solidFill>
            <a:srgbClr val="EAE0FC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activation</a:t>
            </a:r>
            <a:endParaRPr sz="1100"/>
          </a:p>
        </p:txBody>
      </p:sp>
      <p:sp>
        <p:nvSpPr>
          <p:cNvPr id="430" name="Google Shape;430;p41"/>
          <p:cNvSpPr txBox="1"/>
          <p:nvPr/>
        </p:nvSpPr>
        <p:spPr>
          <a:xfrm>
            <a:off x="5062828" y="3026452"/>
            <a:ext cx="3065928" cy="253916"/>
          </a:xfrm>
          <a:prstGeom prst="rect">
            <a:avLst/>
          </a:prstGeom>
          <a:solidFill>
            <a:srgbClr val="F9DED7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Batch Normalization layer (dim: 64)</a:t>
            </a:r>
            <a:endParaRPr sz="1100"/>
          </a:p>
        </p:txBody>
      </p:sp>
      <p:sp>
        <p:nvSpPr>
          <p:cNvPr id="431" name="Google Shape;431;p41"/>
          <p:cNvSpPr txBox="1"/>
          <p:nvPr/>
        </p:nvSpPr>
        <p:spPr>
          <a:xfrm>
            <a:off x="5492757" y="2765681"/>
            <a:ext cx="2321859" cy="253915"/>
          </a:xfrm>
          <a:prstGeom prst="rect">
            <a:avLst/>
          </a:prstGeom>
          <a:solidFill>
            <a:srgbClr val="DAF9CF"/>
          </a:solidFill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 Pool 2x2</a:t>
            </a:r>
            <a:endParaRPr sz="1100"/>
          </a:p>
        </p:txBody>
      </p:sp>
      <p:sp>
        <p:nvSpPr>
          <p:cNvPr id="432" name="Google Shape;432;p41"/>
          <p:cNvSpPr txBox="1"/>
          <p:nvPr/>
        </p:nvSpPr>
        <p:spPr>
          <a:xfrm>
            <a:off x="5062827" y="3280368"/>
            <a:ext cx="3065928" cy="253915"/>
          </a:xfrm>
          <a:prstGeom prst="rect">
            <a:avLst/>
          </a:prstGeom>
          <a:solidFill>
            <a:srgbClr val="F9F5AD"/>
          </a:solidFill>
          <a:ln cap="flat" cmpd="sng" w="9525">
            <a:solidFill>
              <a:srgbClr val="F6D3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Flatten (dim: 6x6x64)</a:t>
            </a:r>
            <a:endParaRPr sz="1100"/>
          </a:p>
        </p:txBody>
      </p:sp>
      <p:sp>
        <p:nvSpPr>
          <p:cNvPr id="433" name="Google Shape;433;p41"/>
          <p:cNvSpPr txBox="1"/>
          <p:nvPr/>
        </p:nvSpPr>
        <p:spPr>
          <a:xfrm>
            <a:off x="5062827" y="3544093"/>
            <a:ext cx="3065929" cy="438581"/>
          </a:xfrm>
          <a:prstGeom prst="rect">
            <a:avLst/>
          </a:prstGeom>
          <a:solidFill>
            <a:srgbClr val="F7D6F5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Fully-connected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(Input dims:2304, Output dims: 512)</a:t>
            </a:r>
            <a:endParaRPr sz="1100"/>
          </a:p>
        </p:txBody>
      </p:sp>
      <p:sp>
        <p:nvSpPr>
          <p:cNvPr id="434" name="Google Shape;434;p41"/>
          <p:cNvSpPr txBox="1"/>
          <p:nvPr/>
        </p:nvSpPr>
        <p:spPr>
          <a:xfrm>
            <a:off x="5837153" y="3982674"/>
            <a:ext cx="1517277" cy="253915"/>
          </a:xfrm>
          <a:prstGeom prst="rect">
            <a:avLst/>
          </a:prstGeom>
          <a:solidFill>
            <a:srgbClr val="EAE0FC"/>
          </a:solidFill>
          <a:ln cap="rnd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ReLu activation</a:t>
            </a:r>
            <a:endParaRPr sz="1100"/>
          </a:p>
        </p:txBody>
      </p:sp>
      <p:sp>
        <p:nvSpPr>
          <p:cNvPr id="435" name="Google Shape;435;p41"/>
          <p:cNvSpPr txBox="1"/>
          <p:nvPr/>
        </p:nvSpPr>
        <p:spPr>
          <a:xfrm>
            <a:off x="5062826" y="4236590"/>
            <a:ext cx="3065929" cy="438581"/>
          </a:xfrm>
          <a:prstGeom prst="rect">
            <a:avLst/>
          </a:prstGeom>
          <a:solidFill>
            <a:srgbClr val="F7D6F5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Linear Fully-connected layer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(Input dims:512, Output dims: 10)</a:t>
            </a:r>
            <a:endParaRPr sz="1100"/>
          </a:p>
        </p:txBody>
      </p:sp>
      <p:cxnSp>
        <p:nvCxnSpPr>
          <p:cNvPr id="436" name="Google Shape;436;p41"/>
          <p:cNvCxnSpPr>
            <a:stCxn id="435" idx="2"/>
          </p:cNvCxnSpPr>
          <p:nvPr/>
        </p:nvCxnSpPr>
        <p:spPr>
          <a:xfrm flipH="1">
            <a:off x="6496191" y="4675171"/>
            <a:ext cx="99600" cy="123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p41"/>
          <p:cNvSpPr/>
          <p:nvPr/>
        </p:nvSpPr>
        <p:spPr>
          <a:xfrm>
            <a:off x="5681465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6024365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6370627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6712406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7394842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7055306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973253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5322877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8088492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7748955" y="4807298"/>
            <a:ext cx="345141" cy="300318"/>
          </a:xfrm>
          <a:prstGeom prst="rect">
            <a:avLst/>
          </a:prstGeom>
          <a:solidFill>
            <a:srgbClr val="D3D3D3"/>
          </a:solidFill>
          <a:ln cap="rnd" cmpd="sng" w="19050">
            <a:solidFill>
              <a:srgbClr val="4B07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3550119" y="4894899"/>
            <a:ext cx="1882582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10x1 output array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 BATCH NORM LAYERS (PATCHES)</a:t>
            </a:r>
            <a:endParaRPr sz="1100"/>
          </a:p>
        </p:txBody>
      </p:sp>
      <p:sp>
        <p:nvSpPr>
          <p:cNvPr id="453" name="Google Shape;453;p42"/>
          <p:cNvSpPr txBox="1"/>
          <p:nvPr/>
        </p:nvSpPr>
        <p:spPr>
          <a:xfrm>
            <a:off x="194750" y="1756850"/>
            <a:ext cx="55011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Batch Normalization (BN) layers </a:t>
            </a:r>
            <a:r>
              <a:rPr b="1" lang="en">
                <a:solidFill>
                  <a:schemeClr val="dk1"/>
                </a:solidFill>
              </a:rPr>
              <a:t>normalize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activations </a:t>
            </a:r>
            <a:r>
              <a:rPr lang="en">
                <a:solidFill>
                  <a:schemeClr val="dk1"/>
                </a:solidFill>
              </a:rPr>
              <a:t>of a neural network </a:t>
            </a:r>
            <a:r>
              <a:rPr b="1" lang="en">
                <a:solidFill>
                  <a:schemeClr val="dk1"/>
                </a:solidFill>
              </a:rPr>
              <a:t>within each mini-batch</a:t>
            </a:r>
            <a:r>
              <a:rPr lang="en">
                <a:solidFill>
                  <a:schemeClr val="dk1"/>
                </a:solidFill>
              </a:rPr>
              <a:t> to stabilize and accelerate training by reducing internal covariate shift.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Private BN layers</a:t>
            </a:r>
            <a:r>
              <a:rPr lang="en">
                <a:solidFill>
                  <a:schemeClr val="dk1"/>
                </a:solidFill>
              </a:rPr>
              <a:t> allow local adaptation to </a:t>
            </a:r>
            <a:r>
              <a:rPr b="1" lang="en">
                <a:solidFill>
                  <a:schemeClr val="dk1"/>
                </a:solidFill>
              </a:rPr>
              <a:t>non-IID data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Adding BN </a:t>
            </a:r>
            <a:r>
              <a:rPr b="1" lang="en">
                <a:solidFill>
                  <a:schemeClr val="dk1"/>
                </a:solidFill>
              </a:rPr>
              <a:t>throughout the network</a:t>
            </a:r>
            <a:r>
              <a:rPr lang="en">
                <a:solidFill>
                  <a:schemeClr val="dk1"/>
                </a:solidFill>
              </a:rPr>
              <a:t> acts as regularization → local outputs remain closer to their own distribution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Noisy clients</a:t>
            </a:r>
            <a:r>
              <a:rPr lang="en">
                <a:solidFill>
                  <a:schemeClr val="dk1"/>
                </a:solidFill>
              </a:rPr>
              <a:t> can’t “pollute” the global model as easily because </a:t>
            </a:r>
            <a:r>
              <a:rPr b="1" lang="en">
                <a:solidFill>
                  <a:schemeClr val="dk1"/>
                </a:solidFill>
              </a:rPr>
              <a:t>BN updates stay local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4" name="Google Shape;454;p42"/>
          <p:cNvPicPr preferRelativeResize="0"/>
          <p:nvPr/>
        </p:nvPicPr>
        <p:blipFill rotWithShape="1">
          <a:blip r:embed="rId3">
            <a:alphaModFix/>
          </a:blip>
          <a:srcRect b="0" l="8803" r="0" t="5348"/>
          <a:stretch/>
        </p:blipFill>
        <p:spPr>
          <a:xfrm>
            <a:off x="5739922" y="653975"/>
            <a:ext cx="3286553" cy="44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 &amp; OBSERVATIONS </a:t>
            </a:r>
            <a:r>
              <a:rPr b="1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(1)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213775" y="753525"/>
            <a:ext cx="7503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Comparing Loss and User Accuracy for FL-FedAvg vs MTFL-FedAvg-Adam (private gamma and beta) using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CIFAR10 data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6" y="1391750"/>
            <a:ext cx="4501448" cy="273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300" y="1476250"/>
            <a:ext cx="4372987" cy="265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 &amp; OBSERVATIONS - (2)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387" y="1392900"/>
            <a:ext cx="5601224" cy="339682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/>
          <p:nvPr/>
        </p:nvSpPr>
        <p:spPr>
          <a:xfrm>
            <a:off x="360800" y="813900"/>
            <a:ext cx="7474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Caveat: Target accuracy for experiment was reached for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MTFL-FedAvg-Adam before C (fraction of clients) was connected for training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 &amp; OBSERVATIONS - (3)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354375" y="756050"/>
            <a:ext cx="7524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Comparing Test Accuracy for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FL- FedAvg/FedAvg-Adam vs MTFL- FedAvg/FedAvg-Adam using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 = 200, Rounds = 300, Sample = 0.5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703207" y="1674354"/>
            <a:ext cx="267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 (No private parameters)</a:t>
            </a:r>
            <a:endParaRPr b="1" sz="1100"/>
          </a:p>
        </p:txBody>
      </p:sp>
      <p:sp>
        <p:nvSpPr>
          <p:cNvPr id="477" name="Google Shape;477;p45"/>
          <p:cNvSpPr txBox="1"/>
          <p:nvPr/>
        </p:nvSpPr>
        <p:spPr>
          <a:xfrm>
            <a:off x="4681977" y="1674350"/>
            <a:ext cx="375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(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u, s, y, b 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 BN parameters)</a:t>
            </a:r>
            <a:endParaRPr b="1" sz="1100"/>
          </a:p>
        </p:txBody>
      </p:sp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77" y="2111450"/>
            <a:ext cx="4358924" cy="228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1454"/>
            <a:ext cx="4327878" cy="22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5"/>
          <p:cNvSpPr txBox="1"/>
          <p:nvPr/>
        </p:nvSpPr>
        <p:spPr>
          <a:xfrm>
            <a:off x="152400" y="4339500"/>
            <a:ext cx="837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Convergence is faster with FedAvg-Adam algorithm when compared with FedAvg.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No. of rounds needed to reach 97% benchmark accuracy is much lower for case 2 than case 1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 &amp; OBSERVATIONS -(4)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288361" y="727784"/>
            <a:ext cx="754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Comparing Test Accuracy for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FL- FedAvg/FedAvg-Adam vs MTFL- FedAvg/FedAvg-Adam using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 = 200, Rounds = 300, Sample = 0.5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46"/>
          <p:cNvSpPr txBox="1"/>
          <p:nvPr/>
        </p:nvSpPr>
        <p:spPr>
          <a:xfrm>
            <a:off x="645273" y="1517400"/>
            <a:ext cx="335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(u,s private BN parameters)</a:t>
            </a:r>
            <a:endParaRPr b="1" sz="1100"/>
          </a:p>
        </p:txBody>
      </p:sp>
      <p:sp>
        <p:nvSpPr>
          <p:cNvPr id="488" name="Google Shape;488;p46"/>
          <p:cNvSpPr txBox="1"/>
          <p:nvPr/>
        </p:nvSpPr>
        <p:spPr>
          <a:xfrm>
            <a:off x="5029291" y="1552379"/>
            <a:ext cx="3142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(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y,b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private BN parameters)</a:t>
            </a:r>
            <a:endParaRPr b="1" sz="1100"/>
          </a:p>
        </p:txBody>
      </p:sp>
      <p:sp>
        <p:nvSpPr>
          <p:cNvPr id="489" name="Google Shape;489;p46"/>
          <p:cNvSpPr txBox="1"/>
          <p:nvPr/>
        </p:nvSpPr>
        <p:spPr>
          <a:xfrm>
            <a:off x="152400" y="4339500"/>
            <a:ext cx="837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Convergence is faster with FedAvg-Adam algorithm when compared with FedAvg.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No. of rounds needed to reach 97% benchmark accuracy is much higher in case 1 than case 2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0" name="Google Shape;4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699" y="1989480"/>
            <a:ext cx="4323899" cy="226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4500"/>
            <a:ext cx="4362896" cy="233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7" title="fedavg_metr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5950"/>
            <a:ext cx="8839204" cy="327154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/>
        </p:nvSpPr>
        <p:spPr>
          <a:xfrm>
            <a:off x="409925" y="728825"/>
            <a:ext cx="71967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in the per-round testing User accuracy and loss in the FL-FedAvg approach 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47"/>
          <p:cNvSpPr/>
          <p:nvPr/>
        </p:nvSpPr>
        <p:spPr>
          <a:xfrm>
            <a:off x="0" y="0"/>
            <a:ext cx="7835130" cy="653994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AND DISCUSSIONS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8" title="fedavg_client_accurac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9175"/>
            <a:ext cx="4686351" cy="310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/>
          <p:cNvSpPr txBox="1"/>
          <p:nvPr/>
        </p:nvSpPr>
        <p:spPr>
          <a:xfrm>
            <a:off x="425463" y="189550"/>
            <a:ext cx="72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in the per-round testing User Accuracy in the FL-FedAvg approach</a:t>
            </a:r>
            <a:endParaRPr b="1"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81025" y="1145125"/>
            <a:ext cx="38205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Evidence of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catastrophic forgetting 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FedAvg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FedAvg has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oscillations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slower convergence, affected by client drift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FedAvg loss hovers inconsistently between 2.0–3.5, showing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instability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optimization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8150"/>
            <a:ext cx="8839204" cy="327154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768300" y="880525"/>
            <a:ext cx="7302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in the per-round testing User accuracy and loss in the MTFL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-FedAvg approach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9"/>
          <p:cNvSpPr/>
          <p:nvPr/>
        </p:nvSpPr>
        <p:spPr>
          <a:xfrm>
            <a:off x="0" y="0"/>
            <a:ext cx="7835130" cy="653994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AND DISCUSSIONS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>
            <p:ph idx="4294967295" type="title"/>
          </p:nvPr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lt1"/>
                </a:solidFill>
              </a:rPr>
              <a:t>Multi</a:t>
            </a:r>
            <a:r>
              <a:rPr b="1" lang="en">
                <a:solidFill>
                  <a:schemeClr val="lt1"/>
                </a:solidFill>
              </a:rPr>
              <a:t>-Task Federated Learning (MTFL)</a:t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239107" y="790494"/>
            <a:ext cx="855078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Multi-task Federated Learning (MTFL) is an extension of Federated Learning (FL) that focuses on training multiple related models across distributed devices rather than a single global model, without sharing any raw data.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DIFFERENCES:-</a:t>
            </a:r>
            <a:endParaRPr sz="1100"/>
          </a:p>
        </p:txBody>
      </p:sp>
      <p:graphicFrame>
        <p:nvGraphicFramePr>
          <p:cNvPr id="305" name="Google Shape;305;p32"/>
          <p:cNvGraphicFramePr/>
          <p:nvPr/>
        </p:nvGraphicFramePr>
        <p:xfrm>
          <a:off x="239107" y="20648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{15F41519-40F5-47B5-95DB-0FA1AD160043}</a:tableStyleId>
              </a:tblPr>
              <a:tblGrid>
                <a:gridCol w="1661650"/>
                <a:gridCol w="2984975"/>
                <a:gridCol w="3832925"/>
              </a:tblGrid>
              <a:tr h="32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Feature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Federated Learning (FL)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</a:t>
                      </a:r>
                      <a:r>
                        <a:rPr lang="en" sz="1400" u="none" cap="none" strike="noStrike"/>
                        <a:t>-task Federated Learning** (MTFL)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Model type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Single Global Model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Multiple Personalized Models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Data distribution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Assumed similar data across all clients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Handles heterogenous data across clients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(non–IID different but related datasets)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Optimization strategy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Federated Averaging (FedAvg)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Multi</a:t>
                      </a:r>
                      <a:r>
                        <a:rPr b="1" lang="en" sz="1200" u="none" cap="none" strike="noStrike"/>
                        <a:t>-task optimization (FedAvg-Adam**)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Accuracy metric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Global model accuracy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User model accuracy (UA **)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2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Use case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Common tasks across all clients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Personalized learning for all clients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Computation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Takes place centrally on the server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Off-loaded to client devices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32"/>
          <p:cNvSpPr txBox="1"/>
          <p:nvPr/>
        </p:nvSpPr>
        <p:spPr>
          <a:xfrm>
            <a:off x="1232647" y="4810091"/>
            <a:ext cx="755724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https://arxiv.org/pdf/2007.09236</a:t>
            </a:r>
            <a:r>
              <a:rPr b="1" lang="en" sz="1100">
                <a:solidFill>
                  <a:srgbClr val="2C24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**proposed in this paper by Jed Mills, Jia Hu, Geyong Min</a:t>
            </a:r>
            <a:endParaRPr b="1" sz="1100">
              <a:solidFill>
                <a:srgbClr val="2C24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5" y="996950"/>
            <a:ext cx="5098424" cy="33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 txBox="1"/>
          <p:nvPr/>
        </p:nvSpPr>
        <p:spPr>
          <a:xfrm>
            <a:off x="425463" y="222175"/>
            <a:ext cx="72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Variation in the per-round testing User Accuracy in the MTFL-FedAvg approach</a:t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50"/>
          <p:cNvSpPr txBox="1"/>
          <p:nvPr/>
        </p:nvSpPr>
        <p:spPr>
          <a:xfrm>
            <a:off x="5251450" y="1104900"/>
            <a:ext cx="37677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achieves significantly </a:t>
            </a: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better 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accuracy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</a:t>
            </a:r>
            <a:r>
              <a:rPr b="1"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converges faster 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more smoothly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reduces inter-client variance, </a:t>
            </a:r>
            <a:r>
              <a:rPr b="1"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better consistency and stability</a:t>
            </a: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MTFL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loss graph shows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sharp, smooth decrease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down to ~0.4</a:t>
            </a:r>
            <a:endParaRPr sz="17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Personalized optimization and private BN clearly handle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heterogeneity</a:t>
            </a:r>
            <a:endParaRPr sz="17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>
            <p:ph type="title"/>
          </p:nvPr>
        </p:nvSpPr>
        <p:spPr>
          <a:xfrm>
            <a:off x="1186408" y="736600"/>
            <a:ext cx="6340430" cy="202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b="1" lang="en" sz="7200"/>
              <a:t>Thank You</a:t>
            </a:r>
            <a:endParaRPr/>
          </a:p>
        </p:txBody>
      </p:sp>
      <p:sp>
        <p:nvSpPr>
          <p:cNvPr id="525" name="Google Shape;525;p51"/>
          <p:cNvSpPr txBox="1"/>
          <p:nvPr/>
        </p:nvSpPr>
        <p:spPr>
          <a:xfrm>
            <a:off x="121022" y="4322768"/>
            <a:ext cx="7987553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-6 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Deepti Sinha, Madhura Kadaba, Prajna k, Sarthak Sharma, Subin Pillai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/>
          <p:nvPr>
            <p:ph idx="4294967295" type="title"/>
          </p:nvPr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lt1"/>
                </a:solidFill>
              </a:rPr>
              <a:t>Multi</a:t>
            </a:r>
            <a:r>
              <a:rPr b="1" lang="en">
                <a:solidFill>
                  <a:schemeClr val="lt1"/>
                </a:solidFill>
              </a:rPr>
              <a:t>-Task Federated Learning (MTFL)</a:t>
            </a:r>
            <a:endParaRPr/>
          </a:p>
        </p:txBody>
      </p:sp>
      <p:graphicFrame>
        <p:nvGraphicFramePr>
          <p:cNvPr id="313" name="Google Shape;313;p33"/>
          <p:cNvGraphicFramePr/>
          <p:nvPr/>
        </p:nvGraphicFramePr>
        <p:xfrm>
          <a:off x="283081" y="13635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{15F41519-40F5-47B5-95DB-0FA1AD160043}</a:tableStyleId>
              </a:tblPr>
              <a:tblGrid>
                <a:gridCol w="904375"/>
                <a:gridCol w="3820275"/>
                <a:gridCol w="3871425"/>
              </a:tblGrid>
              <a:tr h="228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Feature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Federated Learning (FL)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</a:t>
                      </a:r>
                      <a:r>
                        <a:rPr lang="en" sz="1400" u="none" cap="none" strike="noStrike"/>
                        <a:t>-task Federated Learning** (MTFL)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</a:tr>
              <a:tr h="214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Loss function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33"/>
          <p:cNvSpPr txBox="1"/>
          <p:nvPr/>
        </p:nvSpPr>
        <p:spPr>
          <a:xfrm>
            <a:off x="1232647" y="4810091"/>
            <a:ext cx="755724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https://arxiv.org/pdf/2007.09236</a:t>
            </a:r>
            <a:r>
              <a:rPr b="1" lang="en" sz="1100">
                <a:solidFill>
                  <a:srgbClr val="2C24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**proposed in this paper by Jed Mills, Jia Hu, Geyong Min</a:t>
            </a:r>
            <a:endParaRPr b="1" sz="1100">
              <a:solidFill>
                <a:srgbClr val="2C24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4">
            <a:alphaModFix/>
          </a:blip>
          <a:srcRect b="0" l="17820" r="8624" t="0"/>
          <a:stretch/>
        </p:blipFill>
        <p:spPr>
          <a:xfrm>
            <a:off x="2245139" y="1784700"/>
            <a:ext cx="1645185" cy="71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 rotWithShape="1">
          <a:blip r:embed="rId5">
            <a:alphaModFix/>
          </a:blip>
          <a:srcRect b="0" l="2709" r="5950" t="0"/>
          <a:stretch/>
        </p:blipFill>
        <p:spPr>
          <a:xfrm>
            <a:off x="5086378" y="1701959"/>
            <a:ext cx="3680012" cy="87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609" y="2716621"/>
            <a:ext cx="3725973" cy="74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980" y="2711557"/>
            <a:ext cx="3792806" cy="94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25" y="1075776"/>
            <a:ext cx="4368773" cy="295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360041" y="4520906"/>
            <a:ext cx="383689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REFERENCE: https://arxiv.org/pdf/2007.09236</a:t>
            </a:r>
            <a:endParaRPr b="1" sz="11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4501734" y="791074"/>
            <a:ext cx="4355395" cy="43165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1: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server selects a subset of clients from its database to participate in the round, and sends a work request to them.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2: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Clients reply with an accept message depending on physical state and local preferences.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3: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 download the global model (and any optimization parameters) from the server, and update their copy of the global model with private Batch Norm layers as patches.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4: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Clients perform local training using their own data, creating a different model. Clients save the private patch layers (BN) locally, and upload their non private model parameters to the server.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5: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server waits for C fraction of clients to upload their non-private model and optimizer values, or until a time limit.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6: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server averages all models, saves the aggregate, and starts a new round.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4325471" y="227356"/>
            <a:ext cx="3406588" cy="653975"/>
          </a:xfrm>
          <a:prstGeom prst="flowChartDocumen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C244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rgbClr val="2C244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MTFL  ALGORITHM</a:t>
            </a:r>
            <a:endParaRPr sz="1100"/>
          </a:p>
        </p:txBody>
      </p:sp>
      <p:sp>
        <p:nvSpPr>
          <p:cNvPr id="328" name="Google Shape;328;p34"/>
          <p:cNvSpPr txBox="1"/>
          <p:nvPr/>
        </p:nvSpPr>
        <p:spPr>
          <a:xfrm>
            <a:off x="891989" y="742831"/>
            <a:ext cx="30255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MULTI-TASK FEDERATED LEARNING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4433047" y="219635"/>
            <a:ext cx="4262718" cy="5020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dk2"/>
                </a:solidFill>
              </a:rPr>
              <a:t>MTFL ALGORITHM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235" y="409014"/>
            <a:ext cx="3552949" cy="432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/>
          <p:nvPr/>
        </p:nvSpPr>
        <p:spPr>
          <a:xfrm>
            <a:off x="273424" y="4789847"/>
            <a:ext cx="383689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REFERENCE: https://arxiv.org/pdf/2007.09236</a:t>
            </a:r>
            <a:endParaRPr b="1" sz="1100">
              <a:solidFill>
                <a:srgbClr val="2C244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4433047" y="865094"/>
            <a:ext cx="4386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simulated the federated learning process with Global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Multi-Client setup using the </a:t>
            </a: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Flower framework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sampled client trained locally on their own data.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METRICS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User model accuracy (UA), Number of communication rounds required to achieve benchmark user model accuracy.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STOPPING CRITERIA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Reach benchmark user model accuracy (UA = 97% for MNIST, UA = 65% for CIFAR10) or run for a fixed number of communication rounds (T).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compared the performance with custom optimization strategy (FedAvg-Adam) and various existing strategies (FedAvg, FedAdam) with/without private BN params.</a:t>
            </a:r>
            <a:endParaRPr sz="1100"/>
          </a:p>
        </p:txBody>
      </p:sp>
      <p:pic>
        <p:nvPicPr>
          <p:cNvPr id="337" name="Google Shape;33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9600" y="2128710"/>
            <a:ext cx="726406" cy="9737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3024847" y="3065825"/>
            <a:ext cx="1085471" cy="6751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patchIdxs</a:t>
            </a:r>
            <a: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contain the indexes of the patch layer placement in the DNN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OPTIMIZATION STRATEGIES</a:t>
            </a:r>
            <a:endParaRPr sz="1100"/>
          </a:p>
        </p:txBody>
      </p:sp>
      <p:sp>
        <p:nvSpPr>
          <p:cNvPr id="344" name="Google Shape;344;p36"/>
          <p:cNvSpPr txBox="1"/>
          <p:nvPr/>
        </p:nvSpPr>
        <p:spPr>
          <a:xfrm>
            <a:off x="858386" y="811462"/>
            <a:ext cx="1421555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A824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FedAvg</a:t>
            </a:r>
            <a:endParaRPr b="1" sz="1500" u="sng">
              <a:solidFill>
                <a:srgbClr val="A824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3917576" y="811462"/>
            <a:ext cx="1421554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A824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FedAdam</a:t>
            </a:r>
            <a:endParaRPr b="1" sz="1500" u="sng">
              <a:solidFill>
                <a:srgbClr val="A824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6486335" y="811462"/>
            <a:ext cx="1670596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A824A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FedAvg-Adam</a:t>
            </a:r>
            <a:endParaRPr sz="1100"/>
          </a:p>
        </p:txBody>
      </p:sp>
      <p:sp>
        <p:nvSpPr>
          <p:cNvPr id="347" name="Google Shape;347;p36"/>
          <p:cNvSpPr txBox="1"/>
          <p:nvPr/>
        </p:nvSpPr>
        <p:spPr>
          <a:xfrm>
            <a:off x="160244" y="1195006"/>
            <a:ext cx="2807065" cy="24699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minibatch-SGD.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GlobalModelUpdate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produces the new global model as a weighted (by number of local samples)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of uploaded client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not use distributed adaptive optimization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(Optimizers V is empty).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GlobalOptimUpdate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performs no function.</a:t>
            </a:r>
            <a:endParaRPr sz="1100"/>
          </a:p>
        </p:txBody>
      </p:sp>
      <p:sp>
        <p:nvSpPr>
          <p:cNvPr id="348" name="Google Shape;348;p36"/>
          <p:cNvSpPr txBox="1"/>
          <p:nvPr/>
        </p:nvSpPr>
        <p:spPr>
          <a:xfrm>
            <a:off x="2979646" y="1144590"/>
            <a:ext cx="2905685" cy="2839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minibatch-SGD.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GlobalModelUpdate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the server takes the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difference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(∆r) between the previous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model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the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uploaded client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to update the global model using an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-like update step.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not use distributed adaptive optimization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(Optimizers V is empty).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GlobalOptimUpdate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performs no function.</a:t>
            </a:r>
            <a:endParaRPr sz="1100"/>
          </a:p>
        </p:txBody>
      </p:sp>
      <p:sp>
        <p:nvSpPr>
          <p:cNvPr id="349" name="Google Shape;349;p36"/>
          <p:cNvSpPr txBox="1"/>
          <p:nvPr/>
        </p:nvSpPr>
        <p:spPr>
          <a:xfrm>
            <a:off x="5897666" y="1233780"/>
            <a:ext cx="3086089" cy="26545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clients share a global set of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optimizer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values (Optimizers V) received from server.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During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clients perform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 SGD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the federated model layers and new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values are uploaded by clients at the end of the round.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produce a new global model, the server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averages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client models in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GlobalModelUpdate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averages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moments in 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GlobalOptimUpdate.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6131859" y="4168495"/>
            <a:ext cx="2940951" cy="807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Benefits</a:t>
            </a: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Improved convergence speed.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Downside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Increased communication cost per round.</a:t>
            </a:r>
            <a:endParaRPr sz="1100"/>
          </a:p>
        </p:txBody>
      </p:sp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0" r="0" t="3975"/>
          <a:stretch/>
        </p:blipFill>
        <p:spPr>
          <a:xfrm>
            <a:off x="922821" y="4016875"/>
            <a:ext cx="3912928" cy="9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/>
          <p:nvPr/>
        </p:nvSpPr>
        <p:spPr>
          <a:xfrm>
            <a:off x="7986276" y="3112519"/>
            <a:ext cx="1077040" cy="1024865"/>
          </a:xfrm>
          <a:prstGeom prst="ellipse">
            <a:avLst/>
          </a:prstGeom>
          <a:gradFill>
            <a:gsLst>
              <a:gs pos="0">
                <a:srgbClr val="0C0C0C"/>
              </a:gs>
              <a:gs pos="74000">
                <a:srgbClr val="3F3F3F"/>
              </a:gs>
              <a:gs pos="83000">
                <a:srgbClr val="595959"/>
              </a:gs>
              <a:gs pos="100000">
                <a:srgbClr val="595959"/>
              </a:gs>
            </a:gsLst>
            <a:path path="circle">
              <a:fillToRect l="100%" t="100%"/>
            </a:path>
            <a:tileRect b="-100%" r="-100%"/>
          </a:gra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5438" y="3200242"/>
            <a:ext cx="860169" cy="89954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/>
          <p:nvPr/>
        </p:nvSpPr>
        <p:spPr>
          <a:xfrm>
            <a:off x="7986276" y="2215080"/>
            <a:ext cx="1077000" cy="1024800"/>
          </a:xfrm>
          <a:prstGeom prst="ellipse">
            <a:avLst/>
          </a:prstGeom>
          <a:gradFill>
            <a:gsLst>
              <a:gs pos="0">
                <a:srgbClr val="0C0C0C"/>
              </a:gs>
              <a:gs pos="74000">
                <a:srgbClr val="3F3F3F"/>
              </a:gs>
              <a:gs pos="83000">
                <a:srgbClr val="595959"/>
              </a:gs>
              <a:gs pos="100000">
                <a:srgbClr val="595959"/>
              </a:gs>
            </a:gsLst>
            <a:path path="circle">
              <a:fillToRect l="100%" t="100%"/>
            </a:path>
            <a:tileRect b="-100%" r="-100%"/>
          </a:gra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7194" y="2302078"/>
            <a:ext cx="634705" cy="85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8343333" y="2729115"/>
            <a:ext cx="760325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Flower</a:t>
            </a:r>
            <a:endParaRPr b="1" sz="1200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&amp; FRAMEWORKS USED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62" name="Google Shape;362;p37"/>
          <p:cNvGraphicFramePr/>
          <p:nvPr/>
        </p:nvGraphicFramePr>
        <p:xfrm>
          <a:off x="92310" y="19439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{15F41519-40F5-47B5-95DB-0FA1AD160043}</a:tableStyleId>
              </a:tblPr>
              <a:tblGrid>
                <a:gridCol w="1004275"/>
                <a:gridCol w="3405450"/>
                <a:gridCol w="3425425"/>
              </a:tblGrid>
              <a:tr h="340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MNIST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CIFAR10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186D"/>
                    </a:solidFill>
                  </a:tcPr>
                </a:tc>
              </a:tr>
              <a:tr h="39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Data Size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70,000 labelled images (60k train + 10k test)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60,000 labelled images (50k train + 10k test)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Image size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28x28x1 (Gray-scale)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32x32x3 (RGB image)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Classes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10 (</a:t>
                      </a:r>
                      <a:r>
                        <a:rPr b="1" lang="en" sz="1200"/>
                        <a:t>handwritten</a:t>
                      </a:r>
                      <a:r>
                        <a:rPr b="1" lang="en" sz="1200" u="none" cap="none" strike="noStrike"/>
                        <a:t> digits)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10 (birds, animals, automobiles)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Transforms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/>
                        <a:t>Normalize, Convert to tensor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b="1" lang="en" sz="1200" u="none" cap="none" strike="noStrike"/>
                        <a:t>Normalize, Convert to tensor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37"/>
          <p:cNvSpPr txBox="1"/>
          <p:nvPr/>
        </p:nvSpPr>
        <p:spPr>
          <a:xfrm>
            <a:off x="103225" y="947049"/>
            <a:ext cx="762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100"/>
          </a:p>
        </p:txBody>
      </p:sp>
      <p:sp>
        <p:nvSpPr>
          <p:cNvPr id="364" name="Google Shape;364;p37"/>
          <p:cNvSpPr/>
          <p:nvPr/>
        </p:nvSpPr>
        <p:spPr>
          <a:xfrm>
            <a:off x="7999781" y="1342832"/>
            <a:ext cx="1077040" cy="1024865"/>
          </a:xfrm>
          <a:prstGeom prst="ellipse">
            <a:avLst/>
          </a:prstGeom>
          <a:gradFill>
            <a:gsLst>
              <a:gs pos="0">
                <a:srgbClr val="0C0C0C"/>
              </a:gs>
              <a:gs pos="74000">
                <a:srgbClr val="3F3F3F"/>
              </a:gs>
              <a:gs pos="83000">
                <a:srgbClr val="595959"/>
              </a:gs>
              <a:gs pos="100000">
                <a:srgbClr val="595959"/>
              </a:gs>
            </a:gsLst>
            <a:path path="circle">
              <a:fillToRect l="100%" t="100%"/>
            </a:path>
            <a:tileRect b="-100%" r="-100%"/>
          </a:gra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rtificial Intelligence AI Mouse Pad Collection - AI Store" id="365" name="Google Shape;365;p37"/>
          <p:cNvPicPr preferRelativeResize="0"/>
          <p:nvPr/>
        </p:nvPicPr>
        <p:blipFill rotWithShape="1">
          <a:blip r:embed="rId5">
            <a:alphaModFix/>
          </a:blip>
          <a:srcRect b="17986" l="9390" r="9031" t="13267"/>
          <a:stretch/>
        </p:blipFill>
        <p:spPr>
          <a:xfrm>
            <a:off x="8089201" y="1476808"/>
            <a:ext cx="898200" cy="756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title="classDistributionFull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5210985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 title="SampleImagePerClas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51" y="47975"/>
            <a:ext cx="5658400" cy="23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573625" y="776425"/>
            <a:ext cx="2211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distribution and example 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CIFAR-10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/>
        </p:nvSpPr>
        <p:spPr>
          <a:xfrm>
            <a:off x="99161" y="687074"/>
            <a:ext cx="763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non-IID data-set partitions across clients</a:t>
            </a: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100"/>
          </a:p>
        </p:txBody>
      </p:sp>
      <p:sp>
        <p:nvSpPr>
          <p:cNvPr id="378" name="Google Shape;378;p39"/>
          <p:cNvSpPr/>
          <p:nvPr/>
        </p:nvSpPr>
        <p:spPr>
          <a:xfrm>
            <a:off x="0" y="0"/>
            <a:ext cx="7835153" cy="653975"/>
          </a:xfrm>
          <a:prstGeom prst="flowChartDocument">
            <a:avLst/>
          </a:prstGeom>
          <a:gradFill>
            <a:gsLst>
              <a:gs pos="0">
                <a:srgbClr val="430942"/>
              </a:gs>
              <a:gs pos="50000">
                <a:srgbClr val="620E60"/>
              </a:gs>
              <a:gs pos="100000">
                <a:srgbClr val="761173"/>
              </a:gs>
            </a:gsLst>
            <a:lin ang="16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i="0" lang="en" sz="27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PRE-PROCESSING</a:t>
            </a:r>
            <a:endParaRPr b="1" i="0"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99160" y="947774"/>
            <a:ext cx="6086848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created a custom function to generate the non-IID partitions, aligned with the strategy described in the paper. 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First, we order the training and testing dataset by label and then perform the non-IID split.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client has the same classes within their respective training and testing datasets</a:t>
            </a:r>
            <a:endParaRPr sz="1100"/>
          </a:p>
        </p:txBody>
      </p:sp>
      <p:sp>
        <p:nvSpPr>
          <p:cNvPr id="380" name="Google Shape;380;p39"/>
          <p:cNvSpPr txBox="1"/>
          <p:nvPr/>
        </p:nvSpPr>
        <p:spPr>
          <a:xfrm>
            <a:off x="6343650" y="1051984"/>
            <a:ext cx="2599366" cy="69249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clients = 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shards = 2xW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Shards per client = 2</a:t>
            </a:r>
            <a:endParaRPr sz="1100"/>
          </a:p>
        </p:txBody>
      </p:sp>
      <p:pic>
        <p:nvPicPr>
          <p:cNvPr id="381" name="Google Shape;381;p39" title="perPartitionLableDistrib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438" y="2142475"/>
            <a:ext cx="5734587" cy="30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/>
        </p:nvSpPr>
        <p:spPr>
          <a:xfrm>
            <a:off x="277275" y="3219450"/>
            <a:ext cx="2984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distribution for 10 random clients post non-IID data-set 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partition</a:t>
            </a: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CIFAR-10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